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394" r:id="rId3"/>
    <p:sldId id="324" r:id="rId4"/>
    <p:sldId id="323" r:id="rId5"/>
    <p:sldId id="395" r:id="rId6"/>
    <p:sldId id="403" r:id="rId7"/>
    <p:sldId id="404" r:id="rId8"/>
    <p:sldId id="405" r:id="rId9"/>
    <p:sldId id="406" r:id="rId10"/>
    <p:sldId id="407" r:id="rId11"/>
    <p:sldId id="401" r:id="rId12"/>
    <p:sldId id="393" r:id="rId13"/>
    <p:sldId id="397" r:id="rId14"/>
    <p:sldId id="4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4398" autoAdjust="0"/>
  </p:normalViewPr>
  <p:slideViewPr>
    <p:cSldViewPr snapToGrid="0">
      <p:cViewPr varScale="1">
        <p:scale>
          <a:sx n="62" d="100"/>
          <a:sy n="6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F4E0-1695-4C90-9D7D-110C6D1A286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BFA3-9731-4927-98F2-71977DE4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1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3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0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609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3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7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370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34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696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33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22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7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295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02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53E1-584C-4881-BA16-C834B897933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CBF4-888E-42E0-8078-C2A8CD51E2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National Sustainability Teachers’ Academy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41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8695"/>
            <a:ext cx="12191999" cy="2043745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/>
              <a:t>Which grocery </a:t>
            </a:r>
            <a:r>
              <a:rPr lang="en-US" sz="7200" b="1" dirty="0"/>
              <a:t>b</a:t>
            </a:r>
            <a:r>
              <a:rPr lang="en-US" sz="7200" b="1" dirty="0" smtClean="0"/>
              <a:t>ags are most sustainable?</a:t>
            </a:r>
            <a:endParaRPr lang="en-US" sz="7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564606"/>
            <a:ext cx="470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Choosing Sustainability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06" y="151416"/>
            <a:ext cx="5791702" cy="444436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39309" y="311663"/>
            <a:ext cx="371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is more </a:t>
            </a:r>
            <a:r>
              <a:rPr lang="en-US" sz="3600" b="1" dirty="0" smtClean="0">
                <a:solidFill>
                  <a:schemeClr val="accent1"/>
                </a:solidFill>
              </a:rPr>
              <a:t>sustainable?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5" name="Isosceles Triangle 12"/>
          <p:cNvSpPr/>
          <p:nvPr/>
        </p:nvSpPr>
        <p:spPr>
          <a:xfrm>
            <a:off x="8259094" y="2145364"/>
            <a:ext cx="1750296" cy="1469301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208628"/>
              <a:gd name="connsiteY0" fmla="*/ 3240299 h 3240299"/>
              <a:gd name="connsiteX1" fmla="*/ 1413698 w 2208628"/>
              <a:gd name="connsiteY1" fmla="*/ 0 h 3240299"/>
              <a:gd name="connsiteX2" fmla="*/ 2208628 w 2208628"/>
              <a:gd name="connsiteY2" fmla="*/ 2790133 h 3240299"/>
              <a:gd name="connsiteX3" fmla="*/ 0 w 2208628"/>
              <a:gd name="connsiteY3" fmla="*/ 3240299 h 3240299"/>
              <a:gd name="connsiteX0" fmla="*/ 0 w 1829239"/>
              <a:gd name="connsiteY0" fmla="*/ 3240299 h 3240299"/>
              <a:gd name="connsiteX1" fmla="*/ 1413698 w 1829239"/>
              <a:gd name="connsiteY1" fmla="*/ 0 h 3240299"/>
              <a:gd name="connsiteX2" fmla="*/ 1829239 w 1829239"/>
              <a:gd name="connsiteY2" fmla="*/ 2636340 h 3240299"/>
              <a:gd name="connsiteX3" fmla="*/ 0 w 1829239"/>
              <a:gd name="connsiteY3" fmla="*/ 3240299 h 3240299"/>
              <a:gd name="connsiteX0" fmla="*/ 0 w 1191865"/>
              <a:gd name="connsiteY0" fmla="*/ 2917334 h 2917334"/>
              <a:gd name="connsiteX1" fmla="*/ 776324 w 1191865"/>
              <a:gd name="connsiteY1" fmla="*/ 0 h 2917334"/>
              <a:gd name="connsiteX2" fmla="*/ 1191865 w 1191865"/>
              <a:gd name="connsiteY2" fmla="*/ 2636340 h 2917334"/>
              <a:gd name="connsiteX3" fmla="*/ 0 w 1191865"/>
              <a:gd name="connsiteY3" fmla="*/ 2917334 h 2917334"/>
              <a:gd name="connsiteX0" fmla="*/ 0 w 1191865"/>
              <a:gd name="connsiteY0" fmla="*/ 2440575 h 2440575"/>
              <a:gd name="connsiteX1" fmla="*/ 761148 w 1191865"/>
              <a:gd name="connsiteY1" fmla="*/ 0 h 2440575"/>
              <a:gd name="connsiteX2" fmla="*/ 1191865 w 1191865"/>
              <a:gd name="connsiteY2" fmla="*/ 2159581 h 2440575"/>
              <a:gd name="connsiteX3" fmla="*/ 0 w 1191865"/>
              <a:gd name="connsiteY3" fmla="*/ 2440575 h 2440575"/>
              <a:gd name="connsiteX0" fmla="*/ 0 w 1191865"/>
              <a:gd name="connsiteY0" fmla="*/ 2430269 h 2430269"/>
              <a:gd name="connsiteX1" fmla="*/ 608610 w 1191865"/>
              <a:gd name="connsiteY1" fmla="*/ 0 h 2430269"/>
              <a:gd name="connsiteX2" fmla="*/ 1191865 w 1191865"/>
              <a:gd name="connsiteY2" fmla="*/ 2149275 h 2430269"/>
              <a:gd name="connsiteX3" fmla="*/ 0 w 1191865"/>
              <a:gd name="connsiteY3" fmla="*/ 2430269 h 2430269"/>
              <a:gd name="connsiteX0" fmla="*/ 0 w 1507110"/>
              <a:gd name="connsiteY0" fmla="*/ 2502409 h 2502409"/>
              <a:gd name="connsiteX1" fmla="*/ 923855 w 1507110"/>
              <a:gd name="connsiteY1" fmla="*/ 0 h 2502409"/>
              <a:gd name="connsiteX2" fmla="*/ 1507110 w 1507110"/>
              <a:gd name="connsiteY2" fmla="*/ 2149275 h 2502409"/>
              <a:gd name="connsiteX3" fmla="*/ 0 w 1507110"/>
              <a:gd name="connsiteY3" fmla="*/ 2502409 h 2502409"/>
              <a:gd name="connsiteX0" fmla="*/ 0 w 1425757"/>
              <a:gd name="connsiteY0" fmla="*/ 2502409 h 2502409"/>
              <a:gd name="connsiteX1" fmla="*/ 923855 w 1425757"/>
              <a:gd name="connsiteY1" fmla="*/ 0 h 2502409"/>
              <a:gd name="connsiteX2" fmla="*/ 1425757 w 1425757"/>
              <a:gd name="connsiteY2" fmla="*/ 2293555 h 2502409"/>
              <a:gd name="connsiteX3" fmla="*/ 0 w 1425757"/>
              <a:gd name="connsiteY3" fmla="*/ 2502409 h 2502409"/>
              <a:gd name="connsiteX0" fmla="*/ 0 w 1425757"/>
              <a:gd name="connsiteY0" fmla="*/ 1565233 h 1565233"/>
              <a:gd name="connsiteX1" fmla="*/ 913580 w 1425757"/>
              <a:gd name="connsiteY1" fmla="*/ 0 h 1565233"/>
              <a:gd name="connsiteX2" fmla="*/ 1425757 w 1425757"/>
              <a:gd name="connsiteY2" fmla="*/ 1356379 h 1565233"/>
              <a:gd name="connsiteX3" fmla="*/ 0 w 1425757"/>
              <a:gd name="connsiteY3" fmla="*/ 1565233 h 1565233"/>
              <a:gd name="connsiteX0" fmla="*/ 0 w 1888138"/>
              <a:gd name="connsiteY0" fmla="*/ 1565233 h 1606293"/>
              <a:gd name="connsiteX1" fmla="*/ 913580 w 1888138"/>
              <a:gd name="connsiteY1" fmla="*/ 0 h 1606293"/>
              <a:gd name="connsiteX2" fmla="*/ 1888138 w 1888138"/>
              <a:gd name="connsiteY2" fmla="*/ 1606293 h 1606293"/>
              <a:gd name="connsiteX3" fmla="*/ 0 w 1888138"/>
              <a:gd name="connsiteY3" fmla="*/ 1565233 h 160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138" h="1606293">
                <a:moveTo>
                  <a:pt x="0" y="1565233"/>
                </a:moveTo>
                <a:lnTo>
                  <a:pt x="913580" y="0"/>
                </a:lnTo>
                <a:lnTo>
                  <a:pt x="1888138" y="1606293"/>
                </a:lnTo>
                <a:lnTo>
                  <a:pt x="0" y="1565233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15" y="151416"/>
            <a:ext cx="5791702" cy="4444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014" y="4633313"/>
            <a:ext cx="1333160" cy="1345591"/>
          </a:xfrm>
          <a:prstGeom prst="rect">
            <a:avLst/>
          </a:prstGeom>
        </p:spPr>
      </p:pic>
      <p:pic>
        <p:nvPicPr>
          <p:cNvPr id="1026" name="Picture 2" descr="https://s-media-cache-ak0.pinimg.com/originals/21/5e/3c/215e3c4877109627708e9904737f13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09" y="4791097"/>
            <a:ext cx="1628065" cy="10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95094"/>
            <a:ext cx="121919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</a:rPr>
              <a:t>Which Grocery Bag is most</a:t>
            </a:r>
          </a:p>
          <a:p>
            <a:pPr algn="ctr"/>
            <a:r>
              <a:rPr lang="en-US" sz="8000" dirty="0" smtClean="0">
                <a:solidFill>
                  <a:srgbClr val="5B9BD5"/>
                </a:solidFill>
              </a:rPr>
              <a:t>Sustainable?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540" y="1821035"/>
            <a:ext cx="2342479" cy="410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95" y="2631199"/>
            <a:ext cx="3235797" cy="323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436" y="2199871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60047" y="496301"/>
            <a:ext cx="717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Sustainability of Grocery Bags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85204" y="4437474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45005" y="4437473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9983614" y="4437473"/>
            <a:ext cx="32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1919" y="1184640"/>
            <a:ext cx="11808830" cy="2946993"/>
            <a:chOff x="-259488" y="983323"/>
            <a:chExt cx="17948999" cy="447932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9488" y="1018278"/>
              <a:ext cx="5791702" cy="44443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1264" y="1018278"/>
              <a:ext cx="5791702" cy="444436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97809" y="983323"/>
              <a:ext cx="5791702" cy="4444369"/>
            </a:xfrm>
            <a:prstGeom prst="rect">
              <a:avLst/>
            </a:prstGeom>
          </p:spPr>
        </p:pic>
      </p:grpSp>
      <p:sp>
        <p:nvSpPr>
          <p:cNvPr id="33" name="Isosceles Triangle 12"/>
          <p:cNvSpPr/>
          <p:nvPr/>
        </p:nvSpPr>
        <p:spPr>
          <a:xfrm>
            <a:off x="1277317" y="2519976"/>
            <a:ext cx="1454263" cy="1113496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208628"/>
              <a:gd name="connsiteY0" fmla="*/ 1402166 h 1402166"/>
              <a:gd name="connsiteX1" fmla="*/ 1535360 w 2208628"/>
              <a:gd name="connsiteY1" fmla="*/ 0 h 1402166"/>
              <a:gd name="connsiteX2" fmla="*/ 2208628 w 2208628"/>
              <a:gd name="connsiteY2" fmla="*/ 952000 h 1402166"/>
              <a:gd name="connsiteX3" fmla="*/ 0 w 2208628"/>
              <a:gd name="connsiteY3" fmla="*/ 1402166 h 1402166"/>
              <a:gd name="connsiteX0" fmla="*/ 0 w 1659988"/>
              <a:gd name="connsiteY0" fmla="*/ 1249766 h 1249766"/>
              <a:gd name="connsiteX1" fmla="*/ 986720 w 1659988"/>
              <a:gd name="connsiteY1" fmla="*/ 0 h 1249766"/>
              <a:gd name="connsiteX2" fmla="*/ 1659988 w 1659988"/>
              <a:gd name="connsiteY2" fmla="*/ 952000 h 1249766"/>
              <a:gd name="connsiteX3" fmla="*/ 0 w 1659988"/>
              <a:gd name="connsiteY3" fmla="*/ 1249766 h 1249766"/>
              <a:gd name="connsiteX0" fmla="*/ 0 w 1858108"/>
              <a:gd name="connsiteY0" fmla="*/ 1249766 h 1249766"/>
              <a:gd name="connsiteX1" fmla="*/ 986720 w 1858108"/>
              <a:gd name="connsiteY1" fmla="*/ 0 h 1249766"/>
              <a:gd name="connsiteX2" fmla="*/ 1858108 w 1858108"/>
              <a:gd name="connsiteY2" fmla="*/ 1119640 h 1249766"/>
              <a:gd name="connsiteX3" fmla="*/ 0 w 1858108"/>
              <a:gd name="connsiteY3" fmla="*/ 1249766 h 1249766"/>
              <a:gd name="connsiteX0" fmla="*/ 0 w 1827628"/>
              <a:gd name="connsiteY0" fmla="*/ 1249766 h 1249766"/>
              <a:gd name="connsiteX1" fmla="*/ 986720 w 1827628"/>
              <a:gd name="connsiteY1" fmla="*/ 0 h 1249766"/>
              <a:gd name="connsiteX2" fmla="*/ 1827628 w 1827628"/>
              <a:gd name="connsiteY2" fmla="*/ 1165360 h 1249766"/>
              <a:gd name="connsiteX3" fmla="*/ 0 w 1827628"/>
              <a:gd name="connsiteY3" fmla="*/ 1249766 h 1249766"/>
              <a:gd name="connsiteX0" fmla="*/ 0 w 1766668"/>
              <a:gd name="connsiteY0" fmla="*/ 1219286 h 1219286"/>
              <a:gd name="connsiteX1" fmla="*/ 925760 w 1766668"/>
              <a:gd name="connsiteY1" fmla="*/ 0 h 1219286"/>
              <a:gd name="connsiteX2" fmla="*/ 1766668 w 1766668"/>
              <a:gd name="connsiteY2" fmla="*/ 1165360 h 1219286"/>
              <a:gd name="connsiteX3" fmla="*/ 0 w 1766668"/>
              <a:gd name="connsiteY3" fmla="*/ 1219286 h 1219286"/>
              <a:gd name="connsiteX0" fmla="*/ 0 w 1521571"/>
              <a:gd name="connsiteY0" fmla="*/ 1219286 h 1219286"/>
              <a:gd name="connsiteX1" fmla="*/ 925760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219286 h 1219286"/>
              <a:gd name="connsiteX1" fmla="*/ 906906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219286 h 1219286"/>
              <a:gd name="connsiteX1" fmla="*/ 878625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371852 h 1371852"/>
              <a:gd name="connsiteX1" fmla="*/ 954908 w 1521571"/>
              <a:gd name="connsiteY1" fmla="*/ 0 h 1371852"/>
              <a:gd name="connsiteX2" fmla="*/ 1521571 w 1521571"/>
              <a:gd name="connsiteY2" fmla="*/ 1195378 h 1371852"/>
              <a:gd name="connsiteX3" fmla="*/ 0 w 1521571"/>
              <a:gd name="connsiteY3" fmla="*/ 1371852 h 1371852"/>
              <a:gd name="connsiteX0" fmla="*/ 0 w 1521571"/>
              <a:gd name="connsiteY0" fmla="*/ 1308283 h 1308283"/>
              <a:gd name="connsiteX1" fmla="*/ 929481 w 1521571"/>
              <a:gd name="connsiteY1" fmla="*/ 0 h 1308283"/>
              <a:gd name="connsiteX2" fmla="*/ 1521571 w 1521571"/>
              <a:gd name="connsiteY2" fmla="*/ 1131809 h 1308283"/>
              <a:gd name="connsiteX3" fmla="*/ 0 w 1521571"/>
              <a:gd name="connsiteY3" fmla="*/ 1308283 h 1308283"/>
              <a:gd name="connsiteX0" fmla="*/ 0 w 1521571"/>
              <a:gd name="connsiteY0" fmla="*/ 1587987 h 1587987"/>
              <a:gd name="connsiteX1" fmla="*/ 942195 w 1521571"/>
              <a:gd name="connsiteY1" fmla="*/ 0 h 1587987"/>
              <a:gd name="connsiteX2" fmla="*/ 1521571 w 1521571"/>
              <a:gd name="connsiteY2" fmla="*/ 1411513 h 1587987"/>
              <a:gd name="connsiteX3" fmla="*/ 0 w 1521571"/>
              <a:gd name="connsiteY3" fmla="*/ 1587987 h 1587987"/>
              <a:gd name="connsiteX0" fmla="*/ 0 w 2131834"/>
              <a:gd name="connsiteY0" fmla="*/ 1931260 h 1931260"/>
              <a:gd name="connsiteX1" fmla="*/ 1552458 w 2131834"/>
              <a:gd name="connsiteY1" fmla="*/ 0 h 1931260"/>
              <a:gd name="connsiteX2" fmla="*/ 2131834 w 2131834"/>
              <a:gd name="connsiteY2" fmla="*/ 1411513 h 1931260"/>
              <a:gd name="connsiteX3" fmla="*/ 0 w 2131834"/>
              <a:gd name="connsiteY3" fmla="*/ 1931260 h 1931260"/>
              <a:gd name="connsiteX0" fmla="*/ 0 w 2665814"/>
              <a:gd name="connsiteY0" fmla="*/ 1931260 h 1931260"/>
              <a:gd name="connsiteX1" fmla="*/ 1552458 w 2665814"/>
              <a:gd name="connsiteY1" fmla="*/ 0 h 1931260"/>
              <a:gd name="connsiteX2" fmla="*/ 2665814 w 2665814"/>
              <a:gd name="connsiteY2" fmla="*/ 1742072 h 1931260"/>
              <a:gd name="connsiteX3" fmla="*/ 0 w 2665814"/>
              <a:gd name="connsiteY3" fmla="*/ 1931260 h 1931260"/>
              <a:gd name="connsiteX0" fmla="*/ 0 w 3085370"/>
              <a:gd name="connsiteY0" fmla="*/ 1931260 h 1931260"/>
              <a:gd name="connsiteX1" fmla="*/ 1552458 w 3085370"/>
              <a:gd name="connsiteY1" fmla="*/ 0 h 1931260"/>
              <a:gd name="connsiteX2" fmla="*/ 3085370 w 3085370"/>
              <a:gd name="connsiteY2" fmla="*/ 1920065 h 1931260"/>
              <a:gd name="connsiteX3" fmla="*/ 0 w 3085370"/>
              <a:gd name="connsiteY3" fmla="*/ 1931260 h 1931260"/>
              <a:gd name="connsiteX0" fmla="*/ 0 w 2335255"/>
              <a:gd name="connsiteY0" fmla="*/ 1600701 h 1920065"/>
              <a:gd name="connsiteX1" fmla="*/ 802343 w 2335255"/>
              <a:gd name="connsiteY1" fmla="*/ 0 h 1920065"/>
              <a:gd name="connsiteX2" fmla="*/ 2335255 w 2335255"/>
              <a:gd name="connsiteY2" fmla="*/ 1920065 h 1920065"/>
              <a:gd name="connsiteX3" fmla="*/ 0 w 2335255"/>
              <a:gd name="connsiteY3" fmla="*/ 1600701 h 1920065"/>
              <a:gd name="connsiteX0" fmla="*/ 0 w 2335255"/>
              <a:gd name="connsiteY0" fmla="*/ 1346425 h 1665789"/>
              <a:gd name="connsiteX1" fmla="*/ 815056 w 2335255"/>
              <a:gd name="connsiteY1" fmla="*/ 0 h 1665789"/>
              <a:gd name="connsiteX2" fmla="*/ 2335255 w 2335255"/>
              <a:gd name="connsiteY2" fmla="*/ 1665789 h 1665789"/>
              <a:gd name="connsiteX3" fmla="*/ 0 w 2335255"/>
              <a:gd name="connsiteY3" fmla="*/ 1346425 h 1665789"/>
              <a:gd name="connsiteX0" fmla="*/ 0 w 1585140"/>
              <a:gd name="connsiteY0" fmla="*/ 1346425 h 1346425"/>
              <a:gd name="connsiteX1" fmla="*/ 815056 w 1585140"/>
              <a:gd name="connsiteY1" fmla="*/ 0 h 1346425"/>
              <a:gd name="connsiteX2" fmla="*/ 1585140 w 1585140"/>
              <a:gd name="connsiteY2" fmla="*/ 1309802 h 1346425"/>
              <a:gd name="connsiteX3" fmla="*/ 0 w 1585140"/>
              <a:gd name="connsiteY3" fmla="*/ 1346425 h 1346425"/>
              <a:gd name="connsiteX0" fmla="*/ 0 w 1941127"/>
              <a:gd name="connsiteY0" fmla="*/ 1486277 h 1486277"/>
              <a:gd name="connsiteX1" fmla="*/ 1171043 w 1941127"/>
              <a:gd name="connsiteY1" fmla="*/ 0 h 1486277"/>
              <a:gd name="connsiteX2" fmla="*/ 1941127 w 1941127"/>
              <a:gd name="connsiteY2" fmla="*/ 1309802 h 1486277"/>
              <a:gd name="connsiteX3" fmla="*/ 0 w 1941127"/>
              <a:gd name="connsiteY3" fmla="*/ 1486277 h 148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27" h="1486277">
                <a:moveTo>
                  <a:pt x="0" y="1486277"/>
                </a:moveTo>
                <a:lnTo>
                  <a:pt x="1171043" y="0"/>
                </a:lnTo>
                <a:lnTo>
                  <a:pt x="1941127" y="1309802"/>
                </a:lnTo>
                <a:lnTo>
                  <a:pt x="0" y="1486277"/>
                </a:lnTo>
                <a:close/>
              </a:path>
            </a:pathLst>
          </a:cu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12"/>
          <p:cNvSpPr/>
          <p:nvPr/>
        </p:nvSpPr>
        <p:spPr>
          <a:xfrm>
            <a:off x="5884619" y="2244460"/>
            <a:ext cx="967272" cy="1238953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056228"/>
              <a:gd name="connsiteY0" fmla="*/ 2209886 h 2209886"/>
              <a:gd name="connsiteX1" fmla="*/ 1474400 w 2056228"/>
              <a:gd name="connsiteY1" fmla="*/ 0 h 2209886"/>
              <a:gd name="connsiteX2" fmla="*/ 2056228 w 2056228"/>
              <a:gd name="connsiteY2" fmla="*/ 1774960 h 2209886"/>
              <a:gd name="connsiteX3" fmla="*/ 0 w 2056228"/>
              <a:gd name="connsiteY3" fmla="*/ 2209886 h 2209886"/>
              <a:gd name="connsiteX0" fmla="*/ 0 w 2056228"/>
              <a:gd name="connsiteY0" fmla="*/ 1539326 h 1539326"/>
              <a:gd name="connsiteX1" fmla="*/ 1459160 w 2056228"/>
              <a:gd name="connsiteY1" fmla="*/ 0 h 1539326"/>
              <a:gd name="connsiteX2" fmla="*/ 2056228 w 2056228"/>
              <a:gd name="connsiteY2" fmla="*/ 1104400 h 1539326"/>
              <a:gd name="connsiteX3" fmla="*/ 0 w 2056228"/>
              <a:gd name="connsiteY3" fmla="*/ 1539326 h 1539326"/>
              <a:gd name="connsiteX0" fmla="*/ 0 w 1172308"/>
              <a:gd name="connsiteY0" fmla="*/ 1097366 h 1104400"/>
              <a:gd name="connsiteX1" fmla="*/ 575240 w 1172308"/>
              <a:gd name="connsiteY1" fmla="*/ 0 h 1104400"/>
              <a:gd name="connsiteX2" fmla="*/ 1172308 w 1172308"/>
              <a:gd name="connsiteY2" fmla="*/ 1104400 h 1104400"/>
              <a:gd name="connsiteX3" fmla="*/ 0 w 1172308"/>
              <a:gd name="connsiteY3" fmla="*/ 1097366 h 1104400"/>
              <a:gd name="connsiteX0" fmla="*/ 0 w 1172308"/>
              <a:gd name="connsiteY0" fmla="*/ 1035372 h 1042406"/>
              <a:gd name="connsiteX1" fmla="*/ 649632 w 1172308"/>
              <a:gd name="connsiteY1" fmla="*/ 0 h 1042406"/>
              <a:gd name="connsiteX2" fmla="*/ 1172308 w 1172308"/>
              <a:gd name="connsiteY2" fmla="*/ 1042406 h 1042406"/>
              <a:gd name="connsiteX3" fmla="*/ 0 w 1172308"/>
              <a:gd name="connsiteY3" fmla="*/ 1035372 h 1042406"/>
              <a:gd name="connsiteX0" fmla="*/ 0 w 1296295"/>
              <a:gd name="connsiteY0" fmla="*/ 1221352 h 1221352"/>
              <a:gd name="connsiteX1" fmla="*/ 773619 w 1296295"/>
              <a:gd name="connsiteY1" fmla="*/ 0 h 1221352"/>
              <a:gd name="connsiteX2" fmla="*/ 1296295 w 1296295"/>
              <a:gd name="connsiteY2" fmla="*/ 1042406 h 1221352"/>
              <a:gd name="connsiteX3" fmla="*/ 0 w 1296295"/>
              <a:gd name="connsiteY3" fmla="*/ 1221352 h 1221352"/>
              <a:gd name="connsiteX0" fmla="*/ 0 w 1519472"/>
              <a:gd name="connsiteY0" fmla="*/ 1221352 h 1228386"/>
              <a:gd name="connsiteX1" fmla="*/ 773619 w 1519472"/>
              <a:gd name="connsiteY1" fmla="*/ 0 h 1228386"/>
              <a:gd name="connsiteX2" fmla="*/ 1519472 w 1519472"/>
              <a:gd name="connsiteY2" fmla="*/ 1228386 h 1228386"/>
              <a:gd name="connsiteX3" fmla="*/ 0 w 1519472"/>
              <a:gd name="connsiteY3" fmla="*/ 1221352 h 1228386"/>
              <a:gd name="connsiteX0" fmla="*/ 0 w 1569067"/>
              <a:gd name="connsiteY0" fmla="*/ 1221352 h 1240785"/>
              <a:gd name="connsiteX1" fmla="*/ 773619 w 1569067"/>
              <a:gd name="connsiteY1" fmla="*/ 0 h 1240785"/>
              <a:gd name="connsiteX2" fmla="*/ 1569067 w 1569067"/>
              <a:gd name="connsiteY2" fmla="*/ 1240785 h 1240785"/>
              <a:gd name="connsiteX3" fmla="*/ 0 w 1569067"/>
              <a:gd name="connsiteY3" fmla="*/ 1221352 h 1240785"/>
              <a:gd name="connsiteX0" fmla="*/ 0 w 1569067"/>
              <a:gd name="connsiteY0" fmla="*/ 911385 h 930818"/>
              <a:gd name="connsiteX1" fmla="*/ 724025 w 1569067"/>
              <a:gd name="connsiteY1" fmla="*/ 0 h 930818"/>
              <a:gd name="connsiteX2" fmla="*/ 1569067 w 1569067"/>
              <a:gd name="connsiteY2" fmla="*/ 930818 h 930818"/>
              <a:gd name="connsiteX3" fmla="*/ 0 w 1569067"/>
              <a:gd name="connsiteY3" fmla="*/ 911385 h 930818"/>
              <a:gd name="connsiteX0" fmla="*/ 0 w 1569067"/>
              <a:gd name="connsiteY0" fmla="*/ 1593314 h 1612747"/>
              <a:gd name="connsiteX1" fmla="*/ 736423 w 1569067"/>
              <a:gd name="connsiteY1" fmla="*/ 0 h 1612747"/>
              <a:gd name="connsiteX2" fmla="*/ 1569067 w 1569067"/>
              <a:gd name="connsiteY2" fmla="*/ 1612747 h 1612747"/>
              <a:gd name="connsiteX3" fmla="*/ 0 w 1569067"/>
              <a:gd name="connsiteY3" fmla="*/ 1593314 h 1612747"/>
              <a:gd name="connsiteX0" fmla="*/ 0 w 1259099"/>
              <a:gd name="connsiteY0" fmla="*/ 1432131 h 1612747"/>
              <a:gd name="connsiteX1" fmla="*/ 426455 w 1259099"/>
              <a:gd name="connsiteY1" fmla="*/ 0 h 1612747"/>
              <a:gd name="connsiteX2" fmla="*/ 1259099 w 1259099"/>
              <a:gd name="connsiteY2" fmla="*/ 1612747 h 1612747"/>
              <a:gd name="connsiteX3" fmla="*/ 0 w 1259099"/>
              <a:gd name="connsiteY3" fmla="*/ 1432131 h 16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99" h="1612747">
                <a:moveTo>
                  <a:pt x="0" y="1432131"/>
                </a:moveTo>
                <a:lnTo>
                  <a:pt x="426455" y="0"/>
                </a:lnTo>
                <a:lnTo>
                  <a:pt x="1259099" y="1612747"/>
                </a:lnTo>
                <a:lnTo>
                  <a:pt x="0" y="1432131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12"/>
          <p:cNvSpPr/>
          <p:nvPr/>
        </p:nvSpPr>
        <p:spPr>
          <a:xfrm>
            <a:off x="8705435" y="1888583"/>
            <a:ext cx="2570845" cy="1950705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208628"/>
              <a:gd name="connsiteY0" fmla="*/ 2484206 h 2484206"/>
              <a:gd name="connsiteX1" fmla="*/ 1398200 w 2208628"/>
              <a:gd name="connsiteY1" fmla="*/ 0 h 2484206"/>
              <a:gd name="connsiteX2" fmla="*/ 2208628 w 2208628"/>
              <a:gd name="connsiteY2" fmla="*/ 2034040 h 2484206"/>
              <a:gd name="connsiteX3" fmla="*/ 0 w 2208628"/>
              <a:gd name="connsiteY3" fmla="*/ 2484206 h 2484206"/>
              <a:gd name="connsiteX0" fmla="*/ 0 w 2208628"/>
              <a:gd name="connsiteY0" fmla="*/ 2514686 h 2514686"/>
              <a:gd name="connsiteX1" fmla="*/ 1459160 w 2208628"/>
              <a:gd name="connsiteY1" fmla="*/ 0 h 2514686"/>
              <a:gd name="connsiteX2" fmla="*/ 2208628 w 2208628"/>
              <a:gd name="connsiteY2" fmla="*/ 2064520 h 2514686"/>
              <a:gd name="connsiteX3" fmla="*/ 0 w 2208628"/>
              <a:gd name="connsiteY3" fmla="*/ 2514686 h 2514686"/>
              <a:gd name="connsiteX0" fmla="*/ 0 w 2620108"/>
              <a:gd name="connsiteY0" fmla="*/ 2514686 h 2514686"/>
              <a:gd name="connsiteX1" fmla="*/ 1459160 w 2620108"/>
              <a:gd name="connsiteY1" fmla="*/ 0 h 2514686"/>
              <a:gd name="connsiteX2" fmla="*/ 2620108 w 2620108"/>
              <a:gd name="connsiteY2" fmla="*/ 2399800 h 2514686"/>
              <a:gd name="connsiteX3" fmla="*/ 0 w 2620108"/>
              <a:gd name="connsiteY3" fmla="*/ 2514686 h 2514686"/>
              <a:gd name="connsiteX0" fmla="*/ 0 w 2101948"/>
              <a:gd name="connsiteY0" fmla="*/ 2270846 h 2399800"/>
              <a:gd name="connsiteX1" fmla="*/ 941000 w 2101948"/>
              <a:gd name="connsiteY1" fmla="*/ 0 h 2399800"/>
              <a:gd name="connsiteX2" fmla="*/ 2101948 w 2101948"/>
              <a:gd name="connsiteY2" fmla="*/ 2399800 h 2399800"/>
              <a:gd name="connsiteX3" fmla="*/ 0 w 2101948"/>
              <a:gd name="connsiteY3" fmla="*/ 2270846 h 2399800"/>
              <a:gd name="connsiteX0" fmla="*/ 0 w 2101948"/>
              <a:gd name="connsiteY0" fmla="*/ 2149279 h 2278233"/>
              <a:gd name="connsiteX1" fmla="*/ 1415110 w 2101948"/>
              <a:gd name="connsiteY1" fmla="*/ 0 h 2278233"/>
              <a:gd name="connsiteX2" fmla="*/ 2101948 w 2101948"/>
              <a:gd name="connsiteY2" fmla="*/ 2278233 h 2278233"/>
              <a:gd name="connsiteX3" fmla="*/ 0 w 2101948"/>
              <a:gd name="connsiteY3" fmla="*/ 2149279 h 2278233"/>
              <a:gd name="connsiteX0" fmla="*/ 0 w 2101948"/>
              <a:gd name="connsiteY0" fmla="*/ 2064182 h 2193136"/>
              <a:gd name="connsiteX1" fmla="*/ 1500206 w 2101948"/>
              <a:gd name="connsiteY1" fmla="*/ 0 h 2193136"/>
              <a:gd name="connsiteX2" fmla="*/ 2101948 w 2101948"/>
              <a:gd name="connsiteY2" fmla="*/ 2193136 h 2193136"/>
              <a:gd name="connsiteX3" fmla="*/ 0 w 2101948"/>
              <a:gd name="connsiteY3" fmla="*/ 2064182 h 2193136"/>
              <a:gd name="connsiteX0" fmla="*/ 0 w 2442335"/>
              <a:gd name="connsiteY0" fmla="*/ 2489665 h 2489665"/>
              <a:gd name="connsiteX1" fmla="*/ 1840593 w 2442335"/>
              <a:gd name="connsiteY1" fmla="*/ 0 h 2489665"/>
              <a:gd name="connsiteX2" fmla="*/ 2442335 w 2442335"/>
              <a:gd name="connsiteY2" fmla="*/ 2193136 h 2489665"/>
              <a:gd name="connsiteX3" fmla="*/ 0 w 2442335"/>
              <a:gd name="connsiteY3" fmla="*/ 2489665 h 2489665"/>
              <a:gd name="connsiteX0" fmla="*/ 0 w 3281145"/>
              <a:gd name="connsiteY0" fmla="*/ 2489665 h 2489665"/>
              <a:gd name="connsiteX1" fmla="*/ 1840593 w 3281145"/>
              <a:gd name="connsiteY1" fmla="*/ 0 h 2489665"/>
              <a:gd name="connsiteX2" fmla="*/ 3281145 w 3281145"/>
              <a:gd name="connsiteY2" fmla="*/ 2302546 h 2489665"/>
              <a:gd name="connsiteX3" fmla="*/ 0 w 3281145"/>
              <a:gd name="connsiteY3" fmla="*/ 2489665 h 24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145" h="2489665">
                <a:moveTo>
                  <a:pt x="0" y="2489665"/>
                </a:moveTo>
                <a:lnTo>
                  <a:pt x="1840593" y="0"/>
                </a:lnTo>
                <a:lnTo>
                  <a:pt x="3281145" y="2302546"/>
                </a:lnTo>
                <a:lnTo>
                  <a:pt x="0" y="248966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60047" y="496301"/>
            <a:ext cx="717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Sustainability of Grocery Bags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1919" y="1184640"/>
            <a:ext cx="11808830" cy="2946993"/>
            <a:chOff x="-259488" y="983323"/>
            <a:chExt cx="17948999" cy="44793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9488" y="1018278"/>
              <a:ext cx="5791702" cy="44443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1264" y="1018278"/>
              <a:ext cx="5791702" cy="444436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97809" y="983323"/>
              <a:ext cx="5791702" cy="4444369"/>
            </a:xfrm>
            <a:prstGeom prst="rect">
              <a:avLst/>
            </a:prstGeom>
          </p:spPr>
        </p:pic>
      </p:grpSp>
      <p:sp>
        <p:nvSpPr>
          <p:cNvPr id="23" name="Isosceles Triangle 12"/>
          <p:cNvSpPr/>
          <p:nvPr/>
        </p:nvSpPr>
        <p:spPr>
          <a:xfrm>
            <a:off x="1277317" y="2519976"/>
            <a:ext cx="1454263" cy="1113496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208628"/>
              <a:gd name="connsiteY0" fmla="*/ 1402166 h 1402166"/>
              <a:gd name="connsiteX1" fmla="*/ 1535360 w 2208628"/>
              <a:gd name="connsiteY1" fmla="*/ 0 h 1402166"/>
              <a:gd name="connsiteX2" fmla="*/ 2208628 w 2208628"/>
              <a:gd name="connsiteY2" fmla="*/ 952000 h 1402166"/>
              <a:gd name="connsiteX3" fmla="*/ 0 w 2208628"/>
              <a:gd name="connsiteY3" fmla="*/ 1402166 h 1402166"/>
              <a:gd name="connsiteX0" fmla="*/ 0 w 1659988"/>
              <a:gd name="connsiteY0" fmla="*/ 1249766 h 1249766"/>
              <a:gd name="connsiteX1" fmla="*/ 986720 w 1659988"/>
              <a:gd name="connsiteY1" fmla="*/ 0 h 1249766"/>
              <a:gd name="connsiteX2" fmla="*/ 1659988 w 1659988"/>
              <a:gd name="connsiteY2" fmla="*/ 952000 h 1249766"/>
              <a:gd name="connsiteX3" fmla="*/ 0 w 1659988"/>
              <a:gd name="connsiteY3" fmla="*/ 1249766 h 1249766"/>
              <a:gd name="connsiteX0" fmla="*/ 0 w 1858108"/>
              <a:gd name="connsiteY0" fmla="*/ 1249766 h 1249766"/>
              <a:gd name="connsiteX1" fmla="*/ 986720 w 1858108"/>
              <a:gd name="connsiteY1" fmla="*/ 0 h 1249766"/>
              <a:gd name="connsiteX2" fmla="*/ 1858108 w 1858108"/>
              <a:gd name="connsiteY2" fmla="*/ 1119640 h 1249766"/>
              <a:gd name="connsiteX3" fmla="*/ 0 w 1858108"/>
              <a:gd name="connsiteY3" fmla="*/ 1249766 h 1249766"/>
              <a:gd name="connsiteX0" fmla="*/ 0 w 1827628"/>
              <a:gd name="connsiteY0" fmla="*/ 1249766 h 1249766"/>
              <a:gd name="connsiteX1" fmla="*/ 986720 w 1827628"/>
              <a:gd name="connsiteY1" fmla="*/ 0 h 1249766"/>
              <a:gd name="connsiteX2" fmla="*/ 1827628 w 1827628"/>
              <a:gd name="connsiteY2" fmla="*/ 1165360 h 1249766"/>
              <a:gd name="connsiteX3" fmla="*/ 0 w 1827628"/>
              <a:gd name="connsiteY3" fmla="*/ 1249766 h 1249766"/>
              <a:gd name="connsiteX0" fmla="*/ 0 w 1766668"/>
              <a:gd name="connsiteY0" fmla="*/ 1219286 h 1219286"/>
              <a:gd name="connsiteX1" fmla="*/ 925760 w 1766668"/>
              <a:gd name="connsiteY1" fmla="*/ 0 h 1219286"/>
              <a:gd name="connsiteX2" fmla="*/ 1766668 w 1766668"/>
              <a:gd name="connsiteY2" fmla="*/ 1165360 h 1219286"/>
              <a:gd name="connsiteX3" fmla="*/ 0 w 1766668"/>
              <a:gd name="connsiteY3" fmla="*/ 1219286 h 1219286"/>
              <a:gd name="connsiteX0" fmla="*/ 0 w 1521571"/>
              <a:gd name="connsiteY0" fmla="*/ 1219286 h 1219286"/>
              <a:gd name="connsiteX1" fmla="*/ 925760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219286 h 1219286"/>
              <a:gd name="connsiteX1" fmla="*/ 906906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219286 h 1219286"/>
              <a:gd name="connsiteX1" fmla="*/ 878625 w 1521571"/>
              <a:gd name="connsiteY1" fmla="*/ 0 h 1219286"/>
              <a:gd name="connsiteX2" fmla="*/ 1521571 w 1521571"/>
              <a:gd name="connsiteY2" fmla="*/ 1042812 h 1219286"/>
              <a:gd name="connsiteX3" fmla="*/ 0 w 1521571"/>
              <a:gd name="connsiteY3" fmla="*/ 1219286 h 1219286"/>
              <a:gd name="connsiteX0" fmla="*/ 0 w 1521571"/>
              <a:gd name="connsiteY0" fmla="*/ 1371852 h 1371852"/>
              <a:gd name="connsiteX1" fmla="*/ 954908 w 1521571"/>
              <a:gd name="connsiteY1" fmla="*/ 0 h 1371852"/>
              <a:gd name="connsiteX2" fmla="*/ 1521571 w 1521571"/>
              <a:gd name="connsiteY2" fmla="*/ 1195378 h 1371852"/>
              <a:gd name="connsiteX3" fmla="*/ 0 w 1521571"/>
              <a:gd name="connsiteY3" fmla="*/ 1371852 h 1371852"/>
              <a:gd name="connsiteX0" fmla="*/ 0 w 1521571"/>
              <a:gd name="connsiteY0" fmla="*/ 1308283 h 1308283"/>
              <a:gd name="connsiteX1" fmla="*/ 929481 w 1521571"/>
              <a:gd name="connsiteY1" fmla="*/ 0 h 1308283"/>
              <a:gd name="connsiteX2" fmla="*/ 1521571 w 1521571"/>
              <a:gd name="connsiteY2" fmla="*/ 1131809 h 1308283"/>
              <a:gd name="connsiteX3" fmla="*/ 0 w 1521571"/>
              <a:gd name="connsiteY3" fmla="*/ 1308283 h 1308283"/>
              <a:gd name="connsiteX0" fmla="*/ 0 w 1521571"/>
              <a:gd name="connsiteY0" fmla="*/ 1587987 h 1587987"/>
              <a:gd name="connsiteX1" fmla="*/ 942195 w 1521571"/>
              <a:gd name="connsiteY1" fmla="*/ 0 h 1587987"/>
              <a:gd name="connsiteX2" fmla="*/ 1521571 w 1521571"/>
              <a:gd name="connsiteY2" fmla="*/ 1411513 h 1587987"/>
              <a:gd name="connsiteX3" fmla="*/ 0 w 1521571"/>
              <a:gd name="connsiteY3" fmla="*/ 1587987 h 1587987"/>
              <a:gd name="connsiteX0" fmla="*/ 0 w 2131834"/>
              <a:gd name="connsiteY0" fmla="*/ 1931260 h 1931260"/>
              <a:gd name="connsiteX1" fmla="*/ 1552458 w 2131834"/>
              <a:gd name="connsiteY1" fmla="*/ 0 h 1931260"/>
              <a:gd name="connsiteX2" fmla="*/ 2131834 w 2131834"/>
              <a:gd name="connsiteY2" fmla="*/ 1411513 h 1931260"/>
              <a:gd name="connsiteX3" fmla="*/ 0 w 2131834"/>
              <a:gd name="connsiteY3" fmla="*/ 1931260 h 1931260"/>
              <a:gd name="connsiteX0" fmla="*/ 0 w 2665814"/>
              <a:gd name="connsiteY0" fmla="*/ 1931260 h 1931260"/>
              <a:gd name="connsiteX1" fmla="*/ 1552458 w 2665814"/>
              <a:gd name="connsiteY1" fmla="*/ 0 h 1931260"/>
              <a:gd name="connsiteX2" fmla="*/ 2665814 w 2665814"/>
              <a:gd name="connsiteY2" fmla="*/ 1742072 h 1931260"/>
              <a:gd name="connsiteX3" fmla="*/ 0 w 2665814"/>
              <a:gd name="connsiteY3" fmla="*/ 1931260 h 1931260"/>
              <a:gd name="connsiteX0" fmla="*/ 0 w 3085370"/>
              <a:gd name="connsiteY0" fmla="*/ 1931260 h 1931260"/>
              <a:gd name="connsiteX1" fmla="*/ 1552458 w 3085370"/>
              <a:gd name="connsiteY1" fmla="*/ 0 h 1931260"/>
              <a:gd name="connsiteX2" fmla="*/ 3085370 w 3085370"/>
              <a:gd name="connsiteY2" fmla="*/ 1920065 h 1931260"/>
              <a:gd name="connsiteX3" fmla="*/ 0 w 3085370"/>
              <a:gd name="connsiteY3" fmla="*/ 1931260 h 1931260"/>
              <a:gd name="connsiteX0" fmla="*/ 0 w 2335255"/>
              <a:gd name="connsiteY0" fmla="*/ 1600701 h 1920065"/>
              <a:gd name="connsiteX1" fmla="*/ 802343 w 2335255"/>
              <a:gd name="connsiteY1" fmla="*/ 0 h 1920065"/>
              <a:gd name="connsiteX2" fmla="*/ 2335255 w 2335255"/>
              <a:gd name="connsiteY2" fmla="*/ 1920065 h 1920065"/>
              <a:gd name="connsiteX3" fmla="*/ 0 w 2335255"/>
              <a:gd name="connsiteY3" fmla="*/ 1600701 h 1920065"/>
              <a:gd name="connsiteX0" fmla="*/ 0 w 2335255"/>
              <a:gd name="connsiteY0" fmla="*/ 1346425 h 1665789"/>
              <a:gd name="connsiteX1" fmla="*/ 815056 w 2335255"/>
              <a:gd name="connsiteY1" fmla="*/ 0 h 1665789"/>
              <a:gd name="connsiteX2" fmla="*/ 2335255 w 2335255"/>
              <a:gd name="connsiteY2" fmla="*/ 1665789 h 1665789"/>
              <a:gd name="connsiteX3" fmla="*/ 0 w 2335255"/>
              <a:gd name="connsiteY3" fmla="*/ 1346425 h 1665789"/>
              <a:gd name="connsiteX0" fmla="*/ 0 w 1585140"/>
              <a:gd name="connsiteY0" fmla="*/ 1346425 h 1346425"/>
              <a:gd name="connsiteX1" fmla="*/ 815056 w 1585140"/>
              <a:gd name="connsiteY1" fmla="*/ 0 h 1346425"/>
              <a:gd name="connsiteX2" fmla="*/ 1585140 w 1585140"/>
              <a:gd name="connsiteY2" fmla="*/ 1309802 h 1346425"/>
              <a:gd name="connsiteX3" fmla="*/ 0 w 1585140"/>
              <a:gd name="connsiteY3" fmla="*/ 1346425 h 1346425"/>
              <a:gd name="connsiteX0" fmla="*/ 0 w 1941127"/>
              <a:gd name="connsiteY0" fmla="*/ 1486277 h 1486277"/>
              <a:gd name="connsiteX1" fmla="*/ 1171043 w 1941127"/>
              <a:gd name="connsiteY1" fmla="*/ 0 h 1486277"/>
              <a:gd name="connsiteX2" fmla="*/ 1941127 w 1941127"/>
              <a:gd name="connsiteY2" fmla="*/ 1309802 h 1486277"/>
              <a:gd name="connsiteX3" fmla="*/ 0 w 1941127"/>
              <a:gd name="connsiteY3" fmla="*/ 1486277 h 148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27" h="1486277">
                <a:moveTo>
                  <a:pt x="0" y="1486277"/>
                </a:moveTo>
                <a:lnTo>
                  <a:pt x="1171043" y="0"/>
                </a:lnTo>
                <a:lnTo>
                  <a:pt x="1941127" y="1309802"/>
                </a:lnTo>
                <a:lnTo>
                  <a:pt x="0" y="1486277"/>
                </a:lnTo>
                <a:close/>
              </a:path>
            </a:pathLst>
          </a:cu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12"/>
          <p:cNvSpPr/>
          <p:nvPr/>
        </p:nvSpPr>
        <p:spPr>
          <a:xfrm>
            <a:off x="5884619" y="2244460"/>
            <a:ext cx="967272" cy="1238953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056228"/>
              <a:gd name="connsiteY0" fmla="*/ 2209886 h 2209886"/>
              <a:gd name="connsiteX1" fmla="*/ 1474400 w 2056228"/>
              <a:gd name="connsiteY1" fmla="*/ 0 h 2209886"/>
              <a:gd name="connsiteX2" fmla="*/ 2056228 w 2056228"/>
              <a:gd name="connsiteY2" fmla="*/ 1774960 h 2209886"/>
              <a:gd name="connsiteX3" fmla="*/ 0 w 2056228"/>
              <a:gd name="connsiteY3" fmla="*/ 2209886 h 2209886"/>
              <a:gd name="connsiteX0" fmla="*/ 0 w 2056228"/>
              <a:gd name="connsiteY0" fmla="*/ 1539326 h 1539326"/>
              <a:gd name="connsiteX1" fmla="*/ 1459160 w 2056228"/>
              <a:gd name="connsiteY1" fmla="*/ 0 h 1539326"/>
              <a:gd name="connsiteX2" fmla="*/ 2056228 w 2056228"/>
              <a:gd name="connsiteY2" fmla="*/ 1104400 h 1539326"/>
              <a:gd name="connsiteX3" fmla="*/ 0 w 2056228"/>
              <a:gd name="connsiteY3" fmla="*/ 1539326 h 1539326"/>
              <a:gd name="connsiteX0" fmla="*/ 0 w 1172308"/>
              <a:gd name="connsiteY0" fmla="*/ 1097366 h 1104400"/>
              <a:gd name="connsiteX1" fmla="*/ 575240 w 1172308"/>
              <a:gd name="connsiteY1" fmla="*/ 0 h 1104400"/>
              <a:gd name="connsiteX2" fmla="*/ 1172308 w 1172308"/>
              <a:gd name="connsiteY2" fmla="*/ 1104400 h 1104400"/>
              <a:gd name="connsiteX3" fmla="*/ 0 w 1172308"/>
              <a:gd name="connsiteY3" fmla="*/ 1097366 h 1104400"/>
              <a:gd name="connsiteX0" fmla="*/ 0 w 1172308"/>
              <a:gd name="connsiteY0" fmla="*/ 1035372 h 1042406"/>
              <a:gd name="connsiteX1" fmla="*/ 649632 w 1172308"/>
              <a:gd name="connsiteY1" fmla="*/ 0 h 1042406"/>
              <a:gd name="connsiteX2" fmla="*/ 1172308 w 1172308"/>
              <a:gd name="connsiteY2" fmla="*/ 1042406 h 1042406"/>
              <a:gd name="connsiteX3" fmla="*/ 0 w 1172308"/>
              <a:gd name="connsiteY3" fmla="*/ 1035372 h 1042406"/>
              <a:gd name="connsiteX0" fmla="*/ 0 w 1296295"/>
              <a:gd name="connsiteY0" fmla="*/ 1221352 h 1221352"/>
              <a:gd name="connsiteX1" fmla="*/ 773619 w 1296295"/>
              <a:gd name="connsiteY1" fmla="*/ 0 h 1221352"/>
              <a:gd name="connsiteX2" fmla="*/ 1296295 w 1296295"/>
              <a:gd name="connsiteY2" fmla="*/ 1042406 h 1221352"/>
              <a:gd name="connsiteX3" fmla="*/ 0 w 1296295"/>
              <a:gd name="connsiteY3" fmla="*/ 1221352 h 1221352"/>
              <a:gd name="connsiteX0" fmla="*/ 0 w 1519472"/>
              <a:gd name="connsiteY0" fmla="*/ 1221352 h 1228386"/>
              <a:gd name="connsiteX1" fmla="*/ 773619 w 1519472"/>
              <a:gd name="connsiteY1" fmla="*/ 0 h 1228386"/>
              <a:gd name="connsiteX2" fmla="*/ 1519472 w 1519472"/>
              <a:gd name="connsiteY2" fmla="*/ 1228386 h 1228386"/>
              <a:gd name="connsiteX3" fmla="*/ 0 w 1519472"/>
              <a:gd name="connsiteY3" fmla="*/ 1221352 h 1228386"/>
              <a:gd name="connsiteX0" fmla="*/ 0 w 1569067"/>
              <a:gd name="connsiteY0" fmla="*/ 1221352 h 1240785"/>
              <a:gd name="connsiteX1" fmla="*/ 773619 w 1569067"/>
              <a:gd name="connsiteY1" fmla="*/ 0 h 1240785"/>
              <a:gd name="connsiteX2" fmla="*/ 1569067 w 1569067"/>
              <a:gd name="connsiteY2" fmla="*/ 1240785 h 1240785"/>
              <a:gd name="connsiteX3" fmla="*/ 0 w 1569067"/>
              <a:gd name="connsiteY3" fmla="*/ 1221352 h 1240785"/>
              <a:gd name="connsiteX0" fmla="*/ 0 w 1569067"/>
              <a:gd name="connsiteY0" fmla="*/ 911385 h 930818"/>
              <a:gd name="connsiteX1" fmla="*/ 724025 w 1569067"/>
              <a:gd name="connsiteY1" fmla="*/ 0 h 930818"/>
              <a:gd name="connsiteX2" fmla="*/ 1569067 w 1569067"/>
              <a:gd name="connsiteY2" fmla="*/ 930818 h 930818"/>
              <a:gd name="connsiteX3" fmla="*/ 0 w 1569067"/>
              <a:gd name="connsiteY3" fmla="*/ 911385 h 930818"/>
              <a:gd name="connsiteX0" fmla="*/ 0 w 1569067"/>
              <a:gd name="connsiteY0" fmla="*/ 1593314 h 1612747"/>
              <a:gd name="connsiteX1" fmla="*/ 736423 w 1569067"/>
              <a:gd name="connsiteY1" fmla="*/ 0 h 1612747"/>
              <a:gd name="connsiteX2" fmla="*/ 1569067 w 1569067"/>
              <a:gd name="connsiteY2" fmla="*/ 1612747 h 1612747"/>
              <a:gd name="connsiteX3" fmla="*/ 0 w 1569067"/>
              <a:gd name="connsiteY3" fmla="*/ 1593314 h 1612747"/>
              <a:gd name="connsiteX0" fmla="*/ 0 w 1259099"/>
              <a:gd name="connsiteY0" fmla="*/ 1432131 h 1612747"/>
              <a:gd name="connsiteX1" fmla="*/ 426455 w 1259099"/>
              <a:gd name="connsiteY1" fmla="*/ 0 h 1612747"/>
              <a:gd name="connsiteX2" fmla="*/ 1259099 w 1259099"/>
              <a:gd name="connsiteY2" fmla="*/ 1612747 h 1612747"/>
              <a:gd name="connsiteX3" fmla="*/ 0 w 1259099"/>
              <a:gd name="connsiteY3" fmla="*/ 1432131 h 16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99" h="1612747">
                <a:moveTo>
                  <a:pt x="0" y="1432131"/>
                </a:moveTo>
                <a:lnTo>
                  <a:pt x="426455" y="0"/>
                </a:lnTo>
                <a:lnTo>
                  <a:pt x="1259099" y="1612747"/>
                </a:lnTo>
                <a:lnTo>
                  <a:pt x="0" y="1432131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2"/>
          <p:cNvSpPr/>
          <p:nvPr/>
        </p:nvSpPr>
        <p:spPr>
          <a:xfrm>
            <a:off x="8705435" y="1888583"/>
            <a:ext cx="2570845" cy="1950705"/>
          </a:xfrm>
          <a:custGeom>
            <a:avLst/>
            <a:gdLst>
              <a:gd name="connsiteX0" fmla="*/ 0 w 2194560"/>
              <a:gd name="connsiteY0" fmla="*/ 1830059 h 1830059"/>
              <a:gd name="connsiteX1" fmla="*/ 1305588 w 2194560"/>
              <a:gd name="connsiteY1" fmla="*/ 0 h 1830059"/>
              <a:gd name="connsiteX2" fmla="*/ 2194560 w 2194560"/>
              <a:gd name="connsiteY2" fmla="*/ 1830059 h 1830059"/>
              <a:gd name="connsiteX3" fmla="*/ 0 w 2194560"/>
              <a:gd name="connsiteY3" fmla="*/ 1830059 h 1830059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194560"/>
              <a:gd name="connsiteY0" fmla="*/ 2125480 h 2125480"/>
              <a:gd name="connsiteX1" fmla="*/ 1347791 w 2194560"/>
              <a:gd name="connsiteY1" fmla="*/ 0 h 2125480"/>
              <a:gd name="connsiteX2" fmla="*/ 2194560 w 2194560"/>
              <a:gd name="connsiteY2" fmla="*/ 2125480 h 2125480"/>
              <a:gd name="connsiteX3" fmla="*/ 0 w 2194560"/>
              <a:gd name="connsiteY3" fmla="*/ 2125480 h 2125480"/>
              <a:gd name="connsiteX0" fmla="*/ 0 w 2321169"/>
              <a:gd name="connsiteY0" fmla="*/ 2209886 h 2209886"/>
              <a:gd name="connsiteX1" fmla="*/ 1474400 w 2321169"/>
              <a:gd name="connsiteY1" fmla="*/ 0 h 2209886"/>
              <a:gd name="connsiteX2" fmla="*/ 2321169 w 2321169"/>
              <a:gd name="connsiteY2" fmla="*/ 2125480 h 2209886"/>
              <a:gd name="connsiteX3" fmla="*/ 0 w 2321169"/>
              <a:gd name="connsiteY3" fmla="*/ 2209886 h 2209886"/>
              <a:gd name="connsiteX0" fmla="*/ 0 w 2208628"/>
              <a:gd name="connsiteY0" fmla="*/ 2209886 h 2209886"/>
              <a:gd name="connsiteX1" fmla="*/ 1474400 w 2208628"/>
              <a:gd name="connsiteY1" fmla="*/ 0 h 2209886"/>
              <a:gd name="connsiteX2" fmla="*/ 2208628 w 2208628"/>
              <a:gd name="connsiteY2" fmla="*/ 1759720 h 2209886"/>
              <a:gd name="connsiteX3" fmla="*/ 0 w 2208628"/>
              <a:gd name="connsiteY3" fmla="*/ 2209886 h 2209886"/>
              <a:gd name="connsiteX0" fmla="*/ 0 w 2208628"/>
              <a:gd name="connsiteY0" fmla="*/ 2484206 h 2484206"/>
              <a:gd name="connsiteX1" fmla="*/ 1398200 w 2208628"/>
              <a:gd name="connsiteY1" fmla="*/ 0 h 2484206"/>
              <a:gd name="connsiteX2" fmla="*/ 2208628 w 2208628"/>
              <a:gd name="connsiteY2" fmla="*/ 2034040 h 2484206"/>
              <a:gd name="connsiteX3" fmla="*/ 0 w 2208628"/>
              <a:gd name="connsiteY3" fmla="*/ 2484206 h 2484206"/>
              <a:gd name="connsiteX0" fmla="*/ 0 w 2208628"/>
              <a:gd name="connsiteY0" fmla="*/ 2514686 h 2514686"/>
              <a:gd name="connsiteX1" fmla="*/ 1459160 w 2208628"/>
              <a:gd name="connsiteY1" fmla="*/ 0 h 2514686"/>
              <a:gd name="connsiteX2" fmla="*/ 2208628 w 2208628"/>
              <a:gd name="connsiteY2" fmla="*/ 2064520 h 2514686"/>
              <a:gd name="connsiteX3" fmla="*/ 0 w 2208628"/>
              <a:gd name="connsiteY3" fmla="*/ 2514686 h 2514686"/>
              <a:gd name="connsiteX0" fmla="*/ 0 w 2620108"/>
              <a:gd name="connsiteY0" fmla="*/ 2514686 h 2514686"/>
              <a:gd name="connsiteX1" fmla="*/ 1459160 w 2620108"/>
              <a:gd name="connsiteY1" fmla="*/ 0 h 2514686"/>
              <a:gd name="connsiteX2" fmla="*/ 2620108 w 2620108"/>
              <a:gd name="connsiteY2" fmla="*/ 2399800 h 2514686"/>
              <a:gd name="connsiteX3" fmla="*/ 0 w 2620108"/>
              <a:gd name="connsiteY3" fmla="*/ 2514686 h 2514686"/>
              <a:gd name="connsiteX0" fmla="*/ 0 w 2101948"/>
              <a:gd name="connsiteY0" fmla="*/ 2270846 h 2399800"/>
              <a:gd name="connsiteX1" fmla="*/ 941000 w 2101948"/>
              <a:gd name="connsiteY1" fmla="*/ 0 h 2399800"/>
              <a:gd name="connsiteX2" fmla="*/ 2101948 w 2101948"/>
              <a:gd name="connsiteY2" fmla="*/ 2399800 h 2399800"/>
              <a:gd name="connsiteX3" fmla="*/ 0 w 2101948"/>
              <a:gd name="connsiteY3" fmla="*/ 2270846 h 2399800"/>
              <a:gd name="connsiteX0" fmla="*/ 0 w 2101948"/>
              <a:gd name="connsiteY0" fmla="*/ 2149279 h 2278233"/>
              <a:gd name="connsiteX1" fmla="*/ 1415110 w 2101948"/>
              <a:gd name="connsiteY1" fmla="*/ 0 h 2278233"/>
              <a:gd name="connsiteX2" fmla="*/ 2101948 w 2101948"/>
              <a:gd name="connsiteY2" fmla="*/ 2278233 h 2278233"/>
              <a:gd name="connsiteX3" fmla="*/ 0 w 2101948"/>
              <a:gd name="connsiteY3" fmla="*/ 2149279 h 2278233"/>
              <a:gd name="connsiteX0" fmla="*/ 0 w 2101948"/>
              <a:gd name="connsiteY0" fmla="*/ 2064182 h 2193136"/>
              <a:gd name="connsiteX1" fmla="*/ 1500206 w 2101948"/>
              <a:gd name="connsiteY1" fmla="*/ 0 h 2193136"/>
              <a:gd name="connsiteX2" fmla="*/ 2101948 w 2101948"/>
              <a:gd name="connsiteY2" fmla="*/ 2193136 h 2193136"/>
              <a:gd name="connsiteX3" fmla="*/ 0 w 2101948"/>
              <a:gd name="connsiteY3" fmla="*/ 2064182 h 2193136"/>
              <a:gd name="connsiteX0" fmla="*/ 0 w 2442335"/>
              <a:gd name="connsiteY0" fmla="*/ 2489665 h 2489665"/>
              <a:gd name="connsiteX1" fmla="*/ 1840593 w 2442335"/>
              <a:gd name="connsiteY1" fmla="*/ 0 h 2489665"/>
              <a:gd name="connsiteX2" fmla="*/ 2442335 w 2442335"/>
              <a:gd name="connsiteY2" fmla="*/ 2193136 h 2489665"/>
              <a:gd name="connsiteX3" fmla="*/ 0 w 2442335"/>
              <a:gd name="connsiteY3" fmla="*/ 2489665 h 2489665"/>
              <a:gd name="connsiteX0" fmla="*/ 0 w 3281145"/>
              <a:gd name="connsiteY0" fmla="*/ 2489665 h 2489665"/>
              <a:gd name="connsiteX1" fmla="*/ 1840593 w 3281145"/>
              <a:gd name="connsiteY1" fmla="*/ 0 h 2489665"/>
              <a:gd name="connsiteX2" fmla="*/ 3281145 w 3281145"/>
              <a:gd name="connsiteY2" fmla="*/ 2302546 h 2489665"/>
              <a:gd name="connsiteX3" fmla="*/ 0 w 3281145"/>
              <a:gd name="connsiteY3" fmla="*/ 2489665 h 24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145" h="2489665">
                <a:moveTo>
                  <a:pt x="0" y="2489665"/>
                </a:moveTo>
                <a:lnTo>
                  <a:pt x="1840593" y="0"/>
                </a:lnTo>
                <a:lnTo>
                  <a:pt x="3281145" y="2302546"/>
                </a:lnTo>
                <a:lnTo>
                  <a:pt x="0" y="248966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30" y="4303670"/>
            <a:ext cx="910997" cy="1597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01" y="4425502"/>
            <a:ext cx="1494051" cy="14940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3529" y="4489182"/>
            <a:ext cx="1444019" cy="14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7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6041" y="1252369"/>
            <a:ext cx="75199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does</a:t>
            </a:r>
          </a:p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Sustainability </a:t>
            </a:r>
          </a:p>
          <a:p>
            <a:pPr algn="ctr"/>
            <a:r>
              <a:rPr lang="en-US" sz="5400" dirty="0" smtClean="0"/>
              <a:t>mean?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8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2372" y="2857909"/>
            <a:ext cx="477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B9BD5"/>
                </a:solidFill>
              </a:rPr>
              <a:t>Sustainability</a:t>
            </a:r>
            <a:r>
              <a:rPr lang="en-US" sz="3600" dirty="0" smtClean="0">
                <a:solidFill>
                  <a:srgbClr val="5B9BD5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rests on Three Pillars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31" y="60102"/>
            <a:ext cx="6086452" cy="59327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17832" y="3304186"/>
            <a:ext cx="1217243" cy="1575363"/>
            <a:chOff x="3104942" y="2980853"/>
            <a:chExt cx="1217243" cy="1575363"/>
          </a:xfrm>
        </p:grpSpPr>
        <p:sp>
          <p:nvSpPr>
            <p:cNvPr id="2" name="TextBox 1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Diversity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04942" y="4248439"/>
              <a:ext cx="121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Health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0486" y="3404698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Family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3351" y="3810219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Neighbors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4809" y="3304187"/>
            <a:ext cx="1000427" cy="1723888"/>
            <a:chOff x="3213354" y="2980853"/>
            <a:chExt cx="1000427" cy="1569999"/>
          </a:xfrm>
        </p:grpSpPr>
        <p:sp>
          <p:nvSpPr>
            <p:cNvPr id="15" name="TextBox 14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Air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60489" y="3296976"/>
              <a:ext cx="906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Water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0489" y="3871111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Soil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3354" y="4243075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Wildlife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97671" y="3250808"/>
            <a:ext cx="1000427" cy="1797581"/>
            <a:chOff x="3213354" y="2980853"/>
            <a:chExt cx="1000427" cy="1587945"/>
          </a:xfrm>
        </p:grpSpPr>
        <p:sp>
          <p:nvSpPr>
            <p:cNvPr id="20" name="TextBox 19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Jobs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0489" y="3334349"/>
              <a:ext cx="906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Fair Wages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0489" y="3905406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Trade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3354" y="4261021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Costs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6041" y="1252369"/>
            <a:ext cx="75199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</a:rPr>
              <a:t>How do we know if a product is</a:t>
            </a:r>
          </a:p>
          <a:p>
            <a:pPr algn="ctr"/>
            <a:r>
              <a:rPr lang="en-US" sz="8000" dirty="0" smtClean="0">
                <a:solidFill>
                  <a:srgbClr val="5B9BD5"/>
                </a:solidFill>
              </a:rPr>
              <a:t>Sustainable?</a:t>
            </a:r>
          </a:p>
        </p:txBody>
      </p:sp>
    </p:spTree>
    <p:extLst>
      <p:ext uri="{BB962C8B-B14F-4D97-AF65-F5344CB8AC3E}">
        <p14:creationId xmlns:p14="http://schemas.microsoft.com/office/powerpoint/2010/main" val="31988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58" y="2224683"/>
            <a:ext cx="477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product is </a:t>
            </a:r>
            <a:r>
              <a:rPr lang="en-US" sz="3600" dirty="0" smtClean="0">
                <a:solidFill>
                  <a:schemeClr val="accent2"/>
                </a:solidFill>
              </a:rPr>
              <a:t>sustainable</a:t>
            </a:r>
            <a:r>
              <a:rPr lang="en-US" sz="3600" dirty="0" smtClean="0"/>
              <a:t> when it promotes all Three Pillars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31" y="60102"/>
            <a:ext cx="6086452" cy="59327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17832" y="3304186"/>
            <a:ext cx="1217243" cy="1575363"/>
            <a:chOff x="3104942" y="2980853"/>
            <a:chExt cx="1217243" cy="1575363"/>
          </a:xfrm>
        </p:grpSpPr>
        <p:sp>
          <p:nvSpPr>
            <p:cNvPr id="2" name="TextBox 1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Diversity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04942" y="4248439"/>
              <a:ext cx="121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Health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0486" y="3404698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Family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3351" y="3810219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Neighbors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4809" y="3304186"/>
            <a:ext cx="1000427" cy="1880556"/>
            <a:chOff x="3213354" y="2980853"/>
            <a:chExt cx="1000427" cy="1569999"/>
          </a:xfrm>
        </p:grpSpPr>
        <p:sp>
          <p:nvSpPr>
            <p:cNvPr id="15" name="TextBox 14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Air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60489" y="3296976"/>
              <a:ext cx="906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Water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0489" y="3871111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Clean Soil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3354" y="4243075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Wildlife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97671" y="3250808"/>
            <a:ext cx="1000427" cy="1797581"/>
            <a:chOff x="3213354" y="2980853"/>
            <a:chExt cx="1000427" cy="1587945"/>
          </a:xfrm>
        </p:grpSpPr>
        <p:sp>
          <p:nvSpPr>
            <p:cNvPr id="20" name="TextBox 19"/>
            <p:cNvSpPr txBox="1"/>
            <p:nvPr/>
          </p:nvSpPr>
          <p:spPr>
            <a:xfrm>
              <a:off x="3260489" y="2980853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Jobs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0489" y="3334349"/>
              <a:ext cx="906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Fair Wages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0489" y="3905406"/>
              <a:ext cx="9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Trade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3354" y="4261021"/>
              <a:ext cx="1000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Costs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3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j04031690000[1]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0195" y="1696402"/>
            <a:ext cx="4634324" cy="41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698" y="2765969"/>
            <a:ext cx="3640222" cy="3216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571" y="451961"/>
            <a:ext cx="85390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B9BD5"/>
                </a:solidFill>
              </a:rPr>
              <a:t>Sustainable solutions </a:t>
            </a:r>
            <a:r>
              <a:rPr lang="en-US" sz="3200" dirty="0" smtClean="0">
                <a:solidFill>
                  <a:prstClr val="black"/>
                </a:solidFill>
              </a:rPr>
              <a:t>holistically encompass all three dimensions of sustainability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8481" y="488130"/>
            <a:ext cx="4526280" cy="4300801"/>
            <a:chOff x="948481" y="488130"/>
            <a:chExt cx="4526280" cy="4300801"/>
          </a:xfrm>
        </p:grpSpPr>
        <p:sp>
          <p:nvSpPr>
            <p:cNvPr id="10" name="TextBox 9"/>
            <p:cNvSpPr txBox="1"/>
            <p:nvPr/>
          </p:nvSpPr>
          <p:spPr>
            <a:xfrm>
              <a:off x="948481" y="488130"/>
              <a:ext cx="452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Sustainability Score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25880" y="1500863"/>
              <a:ext cx="3514276" cy="800377"/>
              <a:chOff x="1325880" y="1500863"/>
              <a:chExt cx="3514276" cy="8003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Economy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25880" y="2687859"/>
              <a:ext cx="3514276" cy="800377"/>
              <a:chOff x="1325880" y="1500863"/>
              <a:chExt cx="3514276" cy="8003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Environment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25880" y="3974671"/>
              <a:ext cx="3514276" cy="800377"/>
              <a:chOff x="1325880" y="1500863"/>
              <a:chExt cx="3514276" cy="8003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Society</a:t>
                </a:r>
                <a:endParaRPr lang="en-US" sz="2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25880" y="1948934"/>
              <a:ext cx="3447152" cy="386069"/>
              <a:chOff x="1325880" y="1948934"/>
              <a:chExt cx="3447152" cy="3860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54483" y="3155810"/>
              <a:ext cx="3447152" cy="386069"/>
              <a:chOff x="1325880" y="1948934"/>
              <a:chExt cx="3447152" cy="3860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25880" y="4402862"/>
              <a:ext cx="3447152" cy="386069"/>
              <a:chOff x="1325880" y="1948934"/>
              <a:chExt cx="3447152" cy="38606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271779" y="842073"/>
            <a:ext cx="5669527" cy="4352927"/>
            <a:chOff x="6271779" y="842073"/>
            <a:chExt cx="5669527" cy="4352927"/>
          </a:xfrm>
        </p:grpSpPr>
        <p:cxnSp>
          <p:nvCxnSpPr>
            <p:cNvPr id="1034" name="Straight Connector 1033"/>
            <p:cNvCxnSpPr>
              <a:stCxn id="1024" idx="2"/>
              <a:endCxn id="1038" idx="3"/>
            </p:cNvCxnSpPr>
            <p:nvPr/>
          </p:nvCxnSpPr>
          <p:spPr>
            <a:xfrm flipV="1">
              <a:off x="6271779" y="3798354"/>
              <a:ext cx="2792143" cy="139664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3" name="Group 1052"/>
            <p:cNvGrpSpPr/>
            <p:nvPr/>
          </p:nvGrpSpPr>
          <p:grpSpPr>
            <a:xfrm>
              <a:off x="6271779" y="842073"/>
              <a:ext cx="5669527" cy="4352927"/>
              <a:chOff x="5843764" y="742227"/>
              <a:chExt cx="5669527" cy="4352927"/>
            </a:xfrm>
          </p:grpSpPr>
          <p:cxnSp>
            <p:nvCxnSpPr>
              <p:cNvPr id="1043" name="Straight Connector 1042"/>
              <p:cNvCxnSpPr>
                <a:stCxn id="1024" idx="4"/>
                <a:endCxn id="1038" idx="5"/>
              </p:cNvCxnSpPr>
              <p:nvPr/>
            </p:nvCxnSpPr>
            <p:spPr>
              <a:xfrm flipH="1" flipV="1">
                <a:off x="8721146" y="3698508"/>
                <a:ext cx="2792145" cy="139664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024" idx="0"/>
                <a:endCxn id="1038" idx="4"/>
              </p:cNvCxnSpPr>
              <p:nvPr/>
            </p:nvCxnSpPr>
            <p:spPr>
              <a:xfrm flipH="1">
                <a:off x="8678527" y="742227"/>
                <a:ext cx="1" cy="297393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" name="Oval 1037"/>
              <p:cNvSpPr/>
              <p:nvPr/>
            </p:nvSpPr>
            <p:spPr>
              <a:xfrm>
                <a:off x="8618253" y="3595615"/>
                <a:ext cx="120547" cy="12054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5" name="Straight Connector 1044"/>
              <p:cNvCxnSpPr/>
              <p:nvPr/>
            </p:nvCxnSpPr>
            <p:spPr>
              <a:xfrm>
                <a:off x="8148189" y="3807002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Isosceles Triangle 1023"/>
              <p:cNvSpPr/>
              <p:nvPr/>
            </p:nvSpPr>
            <p:spPr>
              <a:xfrm>
                <a:off x="5843764" y="742227"/>
                <a:ext cx="5669527" cy="4352927"/>
              </a:xfrm>
              <a:prstGeom prst="triangl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328023" y="4215345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752691" y="4023997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464557" y="4653749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885407" y="4426970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8522307" y="2301240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522307" y="2687859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31886" y="314952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531886" y="1378315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531886" y="180898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 flipH="1">
                <a:off x="9084828" y="377793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9514736" y="4019412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9915688" y="4190277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0348551" y="4417801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10749051" y="463290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/>
              <p:cNvSpPr txBox="1"/>
              <p:nvPr/>
            </p:nvSpPr>
            <p:spPr>
              <a:xfrm>
                <a:off x="8738444" y="3395966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174909" y="390096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798306" y="211152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62513" y="3846013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1052" name="Left Brace 1051"/>
          <p:cNvSpPr/>
          <p:nvPr/>
        </p:nvSpPr>
        <p:spPr>
          <a:xfrm>
            <a:off x="772998" y="1962528"/>
            <a:ext cx="395926" cy="30397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TextBox 1053"/>
          <p:cNvSpPr txBox="1"/>
          <p:nvPr/>
        </p:nvSpPr>
        <p:spPr>
          <a:xfrm>
            <a:off x="5390185" y="328504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55" name="Right Brace 1054"/>
          <p:cNvSpPr/>
          <p:nvPr/>
        </p:nvSpPr>
        <p:spPr>
          <a:xfrm>
            <a:off x="4901635" y="1948934"/>
            <a:ext cx="481070" cy="3041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14240" y="328504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927826" y="5361503"/>
            <a:ext cx="43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Sustainability Triangle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l="1918" r="9751" b="3726"/>
          <a:stretch/>
        </p:blipFill>
        <p:spPr>
          <a:xfrm>
            <a:off x="5608948" y="332307"/>
            <a:ext cx="2617104" cy="264119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8481" y="488130"/>
            <a:ext cx="4526280" cy="4300801"/>
            <a:chOff x="948481" y="488130"/>
            <a:chExt cx="4526280" cy="4300801"/>
          </a:xfrm>
        </p:grpSpPr>
        <p:sp>
          <p:nvSpPr>
            <p:cNvPr id="10" name="TextBox 9"/>
            <p:cNvSpPr txBox="1"/>
            <p:nvPr/>
          </p:nvSpPr>
          <p:spPr>
            <a:xfrm>
              <a:off x="948481" y="488130"/>
              <a:ext cx="452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Sustainability Score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25880" y="1500863"/>
              <a:ext cx="3514276" cy="800377"/>
              <a:chOff x="1325880" y="1500863"/>
              <a:chExt cx="3514276" cy="8003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Economy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25880" y="2687859"/>
              <a:ext cx="3514276" cy="800377"/>
              <a:chOff x="1325880" y="1500863"/>
              <a:chExt cx="3514276" cy="8003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Environment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25880" y="3974671"/>
              <a:ext cx="3514276" cy="800377"/>
              <a:chOff x="1325880" y="1500863"/>
              <a:chExt cx="3514276" cy="8003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Society</a:t>
                </a:r>
                <a:endParaRPr lang="en-US" sz="2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25880" y="1948934"/>
              <a:ext cx="3447152" cy="386069"/>
              <a:chOff x="1325880" y="1948934"/>
              <a:chExt cx="3447152" cy="3860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54483" y="3155810"/>
              <a:ext cx="3447152" cy="386069"/>
              <a:chOff x="1325880" y="1948934"/>
              <a:chExt cx="3447152" cy="3860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25880" y="4402862"/>
              <a:ext cx="3447152" cy="386069"/>
              <a:chOff x="1325880" y="1948934"/>
              <a:chExt cx="3447152" cy="38606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271779" y="842073"/>
            <a:ext cx="5669527" cy="4352927"/>
            <a:chOff x="6271779" y="842073"/>
            <a:chExt cx="5669527" cy="4352927"/>
          </a:xfrm>
        </p:grpSpPr>
        <p:cxnSp>
          <p:nvCxnSpPr>
            <p:cNvPr id="1034" name="Straight Connector 1033"/>
            <p:cNvCxnSpPr>
              <a:stCxn id="1024" idx="2"/>
              <a:endCxn id="1038" idx="3"/>
            </p:cNvCxnSpPr>
            <p:nvPr/>
          </p:nvCxnSpPr>
          <p:spPr>
            <a:xfrm flipV="1">
              <a:off x="6271779" y="3798354"/>
              <a:ext cx="2792143" cy="139664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3" name="Group 1052"/>
            <p:cNvGrpSpPr/>
            <p:nvPr/>
          </p:nvGrpSpPr>
          <p:grpSpPr>
            <a:xfrm>
              <a:off x="6271779" y="842073"/>
              <a:ext cx="5669527" cy="4352927"/>
              <a:chOff x="5843764" y="742227"/>
              <a:chExt cx="5669527" cy="4352927"/>
            </a:xfrm>
          </p:grpSpPr>
          <p:cxnSp>
            <p:nvCxnSpPr>
              <p:cNvPr id="1043" name="Straight Connector 1042"/>
              <p:cNvCxnSpPr>
                <a:stCxn id="1024" idx="4"/>
                <a:endCxn id="1038" idx="5"/>
              </p:cNvCxnSpPr>
              <p:nvPr/>
            </p:nvCxnSpPr>
            <p:spPr>
              <a:xfrm flipH="1" flipV="1">
                <a:off x="8721146" y="3698508"/>
                <a:ext cx="2792145" cy="139664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024" idx="0"/>
                <a:endCxn id="1038" idx="4"/>
              </p:cNvCxnSpPr>
              <p:nvPr/>
            </p:nvCxnSpPr>
            <p:spPr>
              <a:xfrm flipH="1">
                <a:off x="8678527" y="742227"/>
                <a:ext cx="1" cy="297393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" name="Oval 1037"/>
              <p:cNvSpPr/>
              <p:nvPr/>
            </p:nvSpPr>
            <p:spPr>
              <a:xfrm>
                <a:off x="8618253" y="3595615"/>
                <a:ext cx="120547" cy="12054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5" name="Straight Connector 1044"/>
              <p:cNvCxnSpPr/>
              <p:nvPr/>
            </p:nvCxnSpPr>
            <p:spPr>
              <a:xfrm>
                <a:off x="8148189" y="3807002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Isosceles Triangle 1023"/>
              <p:cNvSpPr/>
              <p:nvPr/>
            </p:nvSpPr>
            <p:spPr>
              <a:xfrm>
                <a:off x="5843764" y="742227"/>
                <a:ext cx="5669527" cy="4352927"/>
              </a:xfrm>
              <a:prstGeom prst="triangl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328023" y="4215345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752691" y="4023997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464557" y="4653749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885407" y="4426970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8522307" y="2301240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522307" y="2687859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31886" y="314952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531886" y="1378315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531886" y="180898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 flipH="1">
                <a:off x="9084828" y="377793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9514736" y="4019412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9915688" y="4190277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0348551" y="4417801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10749051" y="463290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/>
              <p:cNvSpPr txBox="1"/>
              <p:nvPr/>
            </p:nvSpPr>
            <p:spPr>
              <a:xfrm>
                <a:off x="8738444" y="3395966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174909" y="390096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798306" y="211152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62513" y="3846013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1052" name="Left Brace 1051"/>
          <p:cNvSpPr/>
          <p:nvPr/>
        </p:nvSpPr>
        <p:spPr>
          <a:xfrm>
            <a:off x="772998" y="1962528"/>
            <a:ext cx="395926" cy="30397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TextBox 1053"/>
          <p:cNvSpPr txBox="1"/>
          <p:nvPr/>
        </p:nvSpPr>
        <p:spPr>
          <a:xfrm>
            <a:off x="5390185" y="328504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55" name="Right Brace 1054"/>
          <p:cNvSpPr/>
          <p:nvPr/>
        </p:nvSpPr>
        <p:spPr>
          <a:xfrm>
            <a:off x="4901635" y="1948934"/>
            <a:ext cx="481070" cy="3041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14240" y="328504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43740" y="3060135"/>
            <a:ext cx="606122" cy="606122"/>
            <a:chOff x="6271779" y="1028700"/>
            <a:chExt cx="606122" cy="606122"/>
          </a:xfrm>
        </p:grpSpPr>
        <p:sp>
          <p:nvSpPr>
            <p:cNvPr id="7" name="TextBox 6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10470" y="4315760"/>
            <a:ext cx="606122" cy="606122"/>
            <a:chOff x="6271779" y="1028700"/>
            <a:chExt cx="606122" cy="606122"/>
          </a:xfrm>
        </p:grpSpPr>
        <p:sp>
          <p:nvSpPr>
            <p:cNvPr id="98" name="TextBox 97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12063" y="1838520"/>
            <a:ext cx="606122" cy="606122"/>
            <a:chOff x="6271779" y="1028700"/>
            <a:chExt cx="606122" cy="606122"/>
          </a:xfrm>
        </p:grpSpPr>
        <p:sp>
          <p:nvSpPr>
            <p:cNvPr id="101" name="TextBox 100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873117" y="3890555"/>
            <a:ext cx="606122" cy="606122"/>
            <a:chOff x="6271779" y="1028700"/>
            <a:chExt cx="606122" cy="606122"/>
          </a:xfrm>
        </p:grpSpPr>
        <p:sp>
          <p:nvSpPr>
            <p:cNvPr id="104" name="TextBox 103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803479" y="1581055"/>
            <a:ext cx="606122" cy="606122"/>
            <a:chOff x="6271779" y="1028700"/>
            <a:chExt cx="606122" cy="606122"/>
          </a:xfrm>
        </p:grpSpPr>
        <p:sp>
          <p:nvSpPr>
            <p:cNvPr id="107" name="TextBox 106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936394" y="4534555"/>
            <a:ext cx="606122" cy="606122"/>
            <a:chOff x="6271779" y="1028700"/>
            <a:chExt cx="606122" cy="606122"/>
          </a:xfrm>
        </p:grpSpPr>
        <p:sp>
          <p:nvSpPr>
            <p:cNvPr id="133" name="TextBox 132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</a:p>
          </p:txBody>
        </p:sp>
        <p:sp>
          <p:nvSpPr>
            <p:cNvPr id="134" name="Oval 133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927826" y="5361503"/>
            <a:ext cx="43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Sustainability Triangle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8" r="9751" b="3726"/>
          <a:stretch/>
        </p:blipFill>
        <p:spPr>
          <a:xfrm>
            <a:off x="5608948" y="332307"/>
            <a:ext cx="2617104" cy="264119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92813"/>
            <a:ext cx="12191999" cy="865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National Sustainability Teachers’ Academy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8481" y="488130"/>
            <a:ext cx="4526280" cy="4300801"/>
            <a:chOff x="948481" y="488130"/>
            <a:chExt cx="4526280" cy="4300801"/>
          </a:xfrm>
        </p:grpSpPr>
        <p:sp>
          <p:nvSpPr>
            <p:cNvPr id="10" name="TextBox 9"/>
            <p:cNvSpPr txBox="1"/>
            <p:nvPr/>
          </p:nvSpPr>
          <p:spPr>
            <a:xfrm>
              <a:off x="948481" y="488130"/>
              <a:ext cx="4526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Sustainability Score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25880" y="1500863"/>
              <a:ext cx="3514276" cy="800377"/>
              <a:chOff x="1325880" y="1500863"/>
              <a:chExt cx="3514276" cy="8003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Economy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25880" y="2687859"/>
              <a:ext cx="3514276" cy="800377"/>
              <a:chOff x="1325880" y="1500863"/>
              <a:chExt cx="3514276" cy="8003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Environment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25880" y="3974671"/>
              <a:ext cx="3514276" cy="800377"/>
              <a:chOff x="1325880" y="1500863"/>
              <a:chExt cx="3514276" cy="8003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5880" y="1965960"/>
                <a:ext cx="3514276" cy="335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22898" y="1500863"/>
                <a:ext cx="192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Society</a:t>
                </a:r>
                <a:endParaRPr lang="en-US" sz="2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25880" y="1948934"/>
              <a:ext cx="3447152" cy="386069"/>
              <a:chOff x="1325880" y="1948934"/>
              <a:chExt cx="3447152" cy="3860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54483" y="3155810"/>
              <a:ext cx="3447152" cy="386069"/>
              <a:chOff x="1325880" y="1948934"/>
              <a:chExt cx="3447152" cy="3860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25880" y="4402862"/>
              <a:ext cx="3447152" cy="386069"/>
              <a:chOff x="1325880" y="1948934"/>
              <a:chExt cx="3447152" cy="38606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25880" y="1962528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07758" y="1965671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22512" y="1948934"/>
                <a:ext cx="3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271779" y="842073"/>
            <a:ext cx="5669527" cy="4352927"/>
            <a:chOff x="6271779" y="842073"/>
            <a:chExt cx="5669527" cy="4352927"/>
          </a:xfrm>
        </p:grpSpPr>
        <p:cxnSp>
          <p:nvCxnSpPr>
            <p:cNvPr id="1034" name="Straight Connector 1033"/>
            <p:cNvCxnSpPr>
              <a:stCxn id="1024" idx="2"/>
              <a:endCxn id="1038" idx="3"/>
            </p:cNvCxnSpPr>
            <p:nvPr/>
          </p:nvCxnSpPr>
          <p:spPr>
            <a:xfrm flipV="1">
              <a:off x="6271779" y="3798354"/>
              <a:ext cx="2792143" cy="139664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3" name="Group 1052"/>
            <p:cNvGrpSpPr/>
            <p:nvPr/>
          </p:nvGrpSpPr>
          <p:grpSpPr>
            <a:xfrm>
              <a:off x="6271779" y="842073"/>
              <a:ext cx="5669527" cy="4352927"/>
              <a:chOff x="5843764" y="742227"/>
              <a:chExt cx="5669527" cy="4352927"/>
            </a:xfrm>
          </p:grpSpPr>
          <p:cxnSp>
            <p:nvCxnSpPr>
              <p:cNvPr id="1043" name="Straight Connector 1042"/>
              <p:cNvCxnSpPr>
                <a:stCxn id="1024" idx="4"/>
                <a:endCxn id="1038" idx="5"/>
              </p:cNvCxnSpPr>
              <p:nvPr/>
            </p:nvCxnSpPr>
            <p:spPr>
              <a:xfrm flipH="1" flipV="1">
                <a:off x="8721146" y="3698508"/>
                <a:ext cx="2792145" cy="139664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024" idx="0"/>
                <a:endCxn id="1038" idx="4"/>
              </p:cNvCxnSpPr>
              <p:nvPr/>
            </p:nvCxnSpPr>
            <p:spPr>
              <a:xfrm flipH="1">
                <a:off x="8678527" y="742227"/>
                <a:ext cx="1" cy="297393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" name="Oval 1037"/>
              <p:cNvSpPr/>
              <p:nvPr/>
            </p:nvSpPr>
            <p:spPr>
              <a:xfrm>
                <a:off x="8618253" y="3595615"/>
                <a:ext cx="120547" cy="12054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5" name="Straight Connector 1044"/>
              <p:cNvCxnSpPr/>
              <p:nvPr/>
            </p:nvCxnSpPr>
            <p:spPr>
              <a:xfrm>
                <a:off x="8148189" y="3807002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Isosceles Triangle 1023"/>
              <p:cNvSpPr/>
              <p:nvPr/>
            </p:nvSpPr>
            <p:spPr>
              <a:xfrm>
                <a:off x="5843764" y="742227"/>
                <a:ext cx="5669527" cy="4352927"/>
              </a:xfrm>
              <a:prstGeom prst="triangl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328023" y="4215345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752691" y="4023997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464557" y="4653749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885407" y="4426970"/>
                <a:ext cx="103695" cy="2368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8522307" y="2301240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522307" y="2687859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31886" y="314952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531886" y="1378315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531886" y="1808984"/>
                <a:ext cx="312437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 flipH="1">
                <a:off x="9084828" y="377793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9514736" y="4019412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9915688" y="4190277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0348551" y="4417801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10749051" y="4632908"/>
                <a:ext cx="124779" cy="246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/>
              <p:cNvSpPr txBox="1"/>
              <p:nvPr/>
            </p:nvSpPr>
            <p:spPr>
              <a:xfrm>
                <a:off x="8738444" y="3395966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174909" y="390096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798306" y="2111527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62513" y="3846013"/>
                <a:ext cx="46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sp>
        <p:nvSpPr>
          <p:cNvPr id="1052" name="Left Brace 1051"/>
          <p:cNvSpPr/>
          <p:nvPr/>
        </p:nvSpPr>
        <p:spPr>
          <a:xfrm>
            <a:off x="772998" y="1962528"/>
            <a:ext cx="395926" cy="30397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TextBox 1053"/>
          <p:cNvSpPr txBox="1"/>
          <p:nvPr/>
        </p:nvSpPr>
        <p:spPr>
          <a:xfrm>
            <a:off x="5390185" y="328504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55" name="Right Brace 1054"/>
          <p:cNvSpPr/>
          <p:nvPr/>
        </p:nvSpPr>
        <p:spPr>
          <a:xfrm>
            <a:off x="4901635" y="1948934"/>
            <a:ext cx="481070" cy="3041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14240" y="328504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43740" y="3060135"/>
            <a:ext cx="606122" cy="606122"/>
            <a:chOff x="6271779" y="1028700"/>
            <a:chExt cx="606122" cy="606122"/>
          </a:xfrm>
        </p:grpSpPr>
        <p:sp>
          <p:nvSpPr>
            <p:cNvPr id="7" name="TextBox 6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10470" y="4315760"/>
            <a:ext cx="606122" cy="606122"/>
            <a:chOff x="6271779" y="1028700"/>
            <a:chExt cx="606122" cy="606122"/>
          </a:xfrm>
        </p:grpSpPr>
        <p:sp>
          <p:nvSpPr>
            <p:cNvPr id="98" name="TextBox 97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12063" y="1838520"/>
            <a:ext cx="606122" cy="606122"/>
            <a:chOff x="6271779" y="1028700"/>
            <a:chExt cx="606122" cy="606122"/>
          </a:xfrm>
        </p:grpSpPr>
        <p:sp>
          <p:nvSpPr>
            <p:cNvPr id="101" name="TextBox 100"/>
            <p:cNvSpPr txBox="1"/>
            <p:nvPr/>
          </p:nvSpPr>
          <p:spPr>
            <a:xfrm>
              <a:off x="6399173" y="11698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71779" y="1028700"/>
              <a:ext cx="606122" cy="6061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222879" y="1905560"/>
            <a:ext cx="3026847" cy="2948940"/>
          </a:xfrm>
          <a:custGeom>
            <a:avLst/>
            <a:gdLst>
              <a:gd name="connsiteX0" fmla="*/ 0 w 1140897"/>
              <a:gd name="connsiteY0" fmla="*/ 1701165 h 1701165"/>
              <a:gd name="connsiteX1" fmla="*/ 570449 w 1140897"/>
              <a:gd name="connsiteY1" fmla="*/ 0 h 1701165"/>
              <a:gd name="connsiteX2" fmla="*/ 1140897 w 1140897"/>
              <a:gd name="connsiteY2" fmla="*/ 1701165 h 1701165"/>
              <a:gd name="connsiteX3" fmla="*/ 0 w 1140897"/>
              <a:gd name="connsiteY3" fmla="*/ 1701165 h 1701165"/>
              <a:gd name="connsiteX0" fmla="*/ 0 w 1140897"/>
              <a:gd name="connsiteY0" fmla="*/ 2491740 h 2491740"/>
              <a:gd name="connsiteX1" fmla="*/ 484724 w 1140897"/>
              <a:gd name="connsiteY1" fmla="*/ 0 h 2491740"/>
              <a:gd name="connsiteX2" fmla="*/ 1140897 w 1140897"/>
              <a:gd name="connsiteY2" fmla="*/ 2491740 h 2491740"/>
              <a:gd name="connsiteX3" fmla="*/ 0 w 1140897"/>
              <a:gd name="connsiteY3" fmla="*/ 2491740 h 2491740"/>
              <a:gd name="connsiteX0" fmla="*/ 0 w 1540947"/>
              <a:gd name="connsiteY0" fmla="*/ 2320290 h 2491740"/>
              <a:gd name="connsiteX1" fmla="*/ 884774 w 1540947"/>
              <a:gd name="connsiteY1" fmla="*/ 0 h 2491740"/>
              <a:gd name="connsiteX2" fmla="*/ 1540947 w 1540947"/>
              <a:gd name="connsiteY2" fmla="*/ 2491740 h 2491740"/>
              <a:gd name="connsiteX3" fmla="*/ 0 w 1540947"/>
              <a:gd name="connsiteY3" fmla="*/ 2320290 h 2491740"/>
              <a:gd name="connsiteX0" fmla="*/ 0 w 3026847"/>
              <a:gd name="connsiteY0" fmla="*/ 2320290 h 2948940"/>
              <a:gd name="connsiteX1" fmla="*/ 884774 w 3026847"/>
              <a:gd name="connsiteY1" fmla="*/ 0 h 2948940"/>
              <a:gd name="connsiteX2" fmla="*/ 3026847 w 3026847"/>
              <a:gd name="connsiteY2" fmla="*/ 2948940 h 2948940"/>
              <a:gd name="connsiteX3" fmla="*/ 0 w 3026847"/>
              <a:gd name="connsiteY3" fmla="*/ 2320290 h 294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847" h="2948940">
                <a:moveTo>
                  <a:pt x="0" y="2320290"/>
                </a:moveTo>
                <a:lnTo>
                  <a:pt x="884774" y="0"/>
                </a:lnTo>
                <a:lnTo>
                  <a:pt x="3026847" y="2948940"/>
                </a:lnTo>
                <a:lnTo>
                  <a:pt x="0" y="2320290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7826" y="5361503"/>
            <a:ext cx="43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Sustainability Triangle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6210</TotalTime>
  <Words>259</Words>
  <Application>Microsoft Office PowerPoint</Application>
  <PresentationFormat>Widescreen</PresentationFormat>
  <Paragraphs>137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Office Theme</vt:lpstr>
      <vt:lpstr>Which grocery bags are most sustainable?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Sustainability, and Why Should You Care?</dc:title>
  <dc:creator>Robert McGehee</dc:creator>
  <cp:lastModifiedBy>Robert McGehee</cp:lastModifiedBy>
  <cp:revision>122</cp:revision>
  <dcterms:created xsi:type="dcterms:W3CDTF">2015-05-08T19:59:58Z</dcterms:created>
  <dcterms:modified xsi:type="dcterms:W3CDTF">2015-08-27T18:44:44Z</dcterms:modified>
</cp:coreProperties>
</file>